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5" r:id="rId8"/>
    <p:sldId id="266" r:id="rId9"/>
    <p:sldId id="267" r:id="rId10"/>
    <p:sldId id="268" r:id="rId11"/>
    <p:sldId id="269" r:id="rId12"/>
    <p:sldId id="270" r:id="rId13"/>
    <p:sldId id="262" r:id="rId14"/>
    <p:sldId id="264" r:id="rId15"/>
    <p:sldId id="26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38" autoAdjust="0"/>
    <p:restoredTop sz="94660"/>
  </p:normalViewPr>
  <p:slideViewPr>
    <p:cSldViewPr>
      <p:cViewPr varScale="1">
        <p:scale>
          <a:sx n="74" d="100"/>
          <a:sy n="74" d="100"/>
        </p:scale>
        <p:origin x="121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F11765BB-F2F5-4EBF-9C8C-9D7AE5D04CA9}" type="slidenum">
              <a:rPr lang="en-US" smtClean="0"/>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7683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402711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30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8687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3737800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2810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4837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874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2873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1411076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765BB-F2F5-4EBF-9C8C-9D7AE5D04CA9}" type="slidenum">
              <a:rPr lang="en-US" smtClean="0"/>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0273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306427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1765BB-F2F5-4EBF-9C8C-9D7AE5D04CA9}" type="slidenum">
              <a:rPr lang="en-US" smtClean="0"/>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45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1765BB-F2F5-4EBF-9C8C-9D7AE5D04CA9}" type="slidenum">
              <a:rPr lang="en-US" smtClean="0"/>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5733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3492272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765BB-F2F5-4EBF-9C8C-9D7AE5D04CA9}" type="slidenum">
              <a:rPr lang="en-US" smtClean="0"/>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861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06F9FB-2BE8-4D68-8519-D89715337E9D}" type="datetimeFigureOut">
              <a:rPr lang="en-US" smtClean="0"/>
              <a:t>10/31/2016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765BB-F2F5-4EBF-9C8C-9D7AE5D04CA9}" type="slidenum">
              <a:rPr lang="en-US" smtClean="0"/>
              <a:t>‹#›</a:t>
            </a:fld>
            <a:endParaRPr lang="en-US" dirty="0"/>
          </a:p>
        </p:txBody>
      </p:sp>
    </p:spTree>
    <p:extLst>
      <p:ext uri="{BB962C8B-B14F-4D97-AF65-F5344CB8AC3E}">
        <p14:creationId xmlns:p14="http://schemas.microsoft.com/office/powerpoint/2010/main" val="1483437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A06F9FB-2BE8-4D68-8519-D89715337E9D}" type="datetimeFigureOut">
              <a:rPr lang="en-US" smtClean="0"/>
              <a:t>10/31/2016</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11765BB-F2F5-4EBF-9C8C-9D7AE5D04CA9}" type="slidenum">
              <a:rPr lang="en-US" smtClean="0"/>
              <a:t>‹#›</a:t>
            </a:fld>
            <a:endParaRPr lang="en-US" dirty="0"/>
          </a:p>
        </p:txBody>
      </p:sp>
    </p:spTree>
    <p:extLst>
      <p:ext uri="{BB962C8B-B14F-4D97-AF65-F5344CB8AC3E}">
        <p14:creationId xmlns:p14="http://schemas.microsoft.com/office/powerpoint/2010/main" val="1948698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educationworld.com/a_admin/admin/admin366.shtml" TargetMode="External"/><Relationship Id="rId2" Type="http://schemas.openxmlformats.org/officeDocument/2006/relationships/hyperlink" Target="http://www-tc.pbs.org/teacherline/courses/math295/pdfs/acf456.pdf" TargetMode="External"/><Relationship Id="rId1" Type="http://schemas.openxmlformats.org/officeDocument/2006/relationships/slideLayout" Target="../slideLayouts/slideLayout2.xml"/><Relationship Id="rId4" Type="http://schemas.openxmlformats.org/officeDocument/2006/relationships/hyperlink" Target="http://www.greatschools.org/gk/articles/why-americas-smartest-students-fail-math/"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Action Research</a:t>
            </a:r>
            <a:endParaRPr lang="en-US" dirty="0"/>
          </a:p>
        </p:txBody>
      </p:sp>
      <p:sp>
        <p:nvSpPr>
          <p:cNvPr id="3" name="Subtitle 2"/>
          <p:cNvSpPr>
            <a:spLocks noGrp="1"/>
          </p:cNvSpPr>
          <p:nvPr>
            <p:ph type="subTitle" idx="1"/>
          </p:nvPr>
        </p:nvSpPr>
        <p:spPr/>
        <p:txBody>
          <a:bodyPr/>
          <a:lstStyle/>
          <a:p>
            <a:r>
              <a:rPr lang="en-US" dirty="0" smtClean="0"/>
              <a:t>William Mann </a:t>
            </a:r>
            <a:endParaRPr lang="en-US" dirty="0"/>
          </a:p>
          <a:p>
            <a:endParaRPr lang="en-US" dirty="0"/>
          </a:p>
        </p:txBody>
      </p:sp>
    </p:spTree>
    <p:extLst>
      <p:ext uri="{BB962C8B-B14F-4D97-AF65-F5344CB8AC3E}">
        <p14:creationId xmlns:p14="http://schemas.microsoft.com/office/powerpoint/2010/main" val="822340868"/>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Gardner based his 7 multiple intelligences on the way in which people understand the world. Each student learns differently and educators should try to incorporate different styles within our curriculum.   The intelligences can be used math to reach all learners. </a:t>
            </a:r>
          </a:p>
          <a:p>
            <a:r>
              <a:rPr lang="en-US" dirty="0" smtClean="0"/>
              <a:t>1. Visual/ Spatial- These students can be taught using charts, graphs, pictures, and models. </a:t>
            </a:r>
          </a:p>
          <a:p>
            <a:r>
              <a:rPr lang="en-US" dirty="0" smtClean="0"/>
              <a:t>2. Bodily/Kinesthetic- These students can be taught by the physical use of manipulatives and real objects.</a:t>
            </a:r>
          </a:p>
          <a:p>
            <a:endParaRPr lang="en-US" dirty="0"/>
          </a:p>
        </p:txBody>
      </p:sp>
      <p:sp>
        <p:nvSpPr>
          <p:cNvPr id="4" name="Rectangle 1"/>
          <p:cNvSpPr>
            <a:spLocks noGrp="1" noChangeArrowheads="1"/>
          </p:cNvSpPr>
          <p:nvPr>
            <p:ph type="title"/>
          </p:nvPr>
        </p:nvSpPr>
        <p:spPr bwMode="auto">
          <a:xfrm>
            <a:off x="1065496" y="1167161"/>
            <a:ext cx="7021474"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panose="020B0604020202020204" pitchFamily="34" charset="0"/>
              </a:rPr>
              <a:t>Multiple Intelligences: Gardner's Theory</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493972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Gardner's Intelligences </a:t>
            </a:r>
            <a:endParaRPr lang="en-US" dirty="0"/>
          </a:p>
        </p:txBody>
      </p:sp>
      <p:sp>
        <p:nvSpPr>
          <p:cNvPr id="3" name="Content Placeholder 2"/>
          <p:cNvSpPr>
            <a:spLocks noGrp="1"/>
          </p:cNvSpPr>
          <p:nvPr>
            <p:ph idx="1"/>
          </p:nvPr>
        </p:nvSpPr>
        <p:spPr/>
        <p:txBody>
          <a:bodyPr/>
          <a:lstStyle/>
          <a:p>
            <a:r>
              <a:rPr lang="en-US" dirty="0" smtClean="0"/>
              <a:t>4. Musical- These students can be taught by Using music and rhythm to help them remember math concepts</a:t>
            </a:r>
          </a:p>
          <a:p>
            <a:r>
              <a:rPr lang="en-US" dirty="0" smtClean="0"/>
              <a:t>5. Interpersonal- These students learn best by interacting with their peers and learning in groups. </a:t>
            </a:r>
          </a:p>
          <a:p>
            <a:r>
              <a:rPr lang="en-US" dirty="0" smtClean="0"/>
              <a:t>6. Intrapersonal – These students will thrive with independent practice of skills and taking charge of their own learning. </a:t>
            </a:r>
          </a:p>
          <a:p>
            <a:endParaRPr lang="en-US" dirty="0" smtClean="0"/>
          </a:p>
          <a:p>
            <a:endParaRPr lang="en-US" dirty="0" smtClean="0"/>
          </a:p>
          <a:p>
            <a:endParaRPr lang="en-US" dirty="0"/>
          </a:p>
        </p:txBody>
      </p:sp>
    </p:spTree>
    <p:extLst>
      <p:ext uri="{BB962C8B-B14F-4D97-AF65-F5344CB8AC3E}">
        <p14:creationId xmlns:p14="http://schemas.microsoft.com/office/powerpoint/2010/main" val="16277105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Gardner's Intelligences </a:t>
            </a:r>
          </a:p>
        </p:txBody>
      </p:sp>
      <p:sp>
        <p:nvSpPr>
          <p:cNvPr id="3" name="Content Placeholder 2"/>
          <p:cNvSpPr>
            <a:spLocks noGrp="1"/>
          </p:cNvSpPr>
          <p:nvPr>
            <p:ph idx="1"/>
          </p:nvPr>
        </p:nvSpPr>
        <p:spPr/>
        <p:txBody>
          <a:bodyPr/>
          <a:lstStyle/>
          <a:p>
            <a:r>
              <a:rPr lang="en-US" dirty="0" smtClean="0"/>
              <a:t>Linguistic- Students can learn using word games, computers, books and lectures. </a:t>
            </a:r>
          </a:p>
          <a:p>
            <a:r>
              <a:rPr lang="en-US" dirty="0" smtClean="0"/>
              <a:t>Logical/Mathematical- Of all the intelligences this one lends itself the most to math. These students tend to have strong math skills because they think abstractly. They also enjoy looking at patterns and relationships, reasoning, and logic games. </a:t>
            </a:r>
            <a:endParaRPr lang="en-US" dirty="0"/>
          </a:p>
        </p:txBody>
      </p:sp>
    </p:spTree>
    <p:extLst>
      <p:ext uri="{BB962C8B-B14F-4D97-AF65-F5344CB8AC3E}">
        <p14:creationId xmlns:p14="http://schemas.microsoft.com/office/powerpoint/2010/main" val="300959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Gathering Data</a:t>
            </a:r>
            <a:endParaRPr lang="en-US" dirty="0"/>
          </a:p>
        </p:txBody>
      </p:sp>
      <p:sp>
        <p:nvSpPr>
          <p:cNvPr id="3" name="Content Placeholder 2"/>
          <p:cNvSpPr>
            <a:spLocks noGrp="1"/>
          </p:cNvSpPr>
          <p:nvPr>
            <p:ph idx="1"/>
          </p:nvPr>
        </p:nvSpPr>
        <p:spPr/>
        <p:txBody>
          <a:bodyPr>
            <a:normAutofit fontScale="85000" lnSpcReduction="10000"/>
          </a:bodyPr>
          <a:lstStyle/>
          <a:p>
            <a:r>
              <a:rPr lang="en-US" dirty="0"/>
              <a:t> </a:t>
            </a:r>
            <a:r>
              <a:rPr lang="en-US" dirty="0" smtClean="0"/>
              <a:t>Brooklyn Excelsior Charter school in Bedford Stuyvesant. </a:t>
            </a:r>
            <a:r>
              <a:rPr lang="en-US" dirty="0"/>
              <a:t>M</a:t>
            </a:r>
            <a:r>
              <a:rPr lang="en-US" dirty="0" smtClean="0"/>
              <a:t>ost of the students are of African American or Latino decent. </a:t>
            </a:r>
          </a:p>
          <a:p>
            <a:r>
              <a:rPr lang="en-US" dirty="0"/>
              <a:t> </a:t>
            </a:r>
            <a:r>
              <a:rPr lang="en-US" dirty="0" smtClean="0"/>
              <a:t>The grades I am doing the research on is the 5</a:t>
            </a:r>
            <a:r>
              <a:rPr lang="en-US" baseline="30000" dirty="0" smtClean="0"/>
              <a:t>th</a:t>
            </a:r>
            <a:r>
              <a:rPr lang="en-US" dirty="0" smtClean="0"/>
              <a:t> and 6</a:t>
            </a:r>
            <a:r>
              <a:rPr lang="en-US" baseline="30000" dirty="0" smtClean="0"/>
              <a:t>th</a:t>
            </a:r>
            <a:r>
              <a:rPr lang="en-US" dirty="0" smtClean="0"/>
              <a:t> grade students. Most of the students are 10 -11 years old and show a range in NYS Math levels.</a:t>
            </a:r>
            <a:endParaRPr lang="en-US" dirty="0"/>
          </a:p>
          <a:p>
            <a:r>
              <a:rPr lang="en-US" dirty="0" smtClean="0"/>
              <a:t>I am the 6</a:t>
            </a:r>
            <a:r>
              <a:rPr lang="en-US" baseline="30000" dirty="0" smtClean="0"/>
              <a:t>th</a:t>
            </a:r>
            <a:r>
              <a:rPr lang="en-US" dirty="0" smtClean="0"/>
              <a:t> grade math teacher, so I will be doing the research during the 2016 – 2017 school year.</a:t>
            </a:r>
          </a:p>
          <a:p>
            <a:r>
              <a:rPr lang="en-US" dirty="0" smtClean="0"/>
              <a:t>I will be able to make direct observations and gather data regularly through daily class instruction. I will also gather the data from the 5</a:t>
            </a:r>
            <a:r>
              <a:rPr lang="en-US" baseline="30000" dirty="0" smtClean="0"/>
              <a:t>th</a:t>
            </a:r>
            <a:r>
              <a:rPr lang="en-US" dirty="0" smtClean="0"/>
              <a:t> grade teacher. </a:t>
            </a:r>
            <a:endParaRPr lang="en-US" dirty="0"/>
          </a:p>
        </p:txBody>
      </p:sp>
    </p:spTree>
    <p:extLst>
      <p:ext uri="{BB962C8B-B14F-4D97-AF65-F5344CB8AC3E}">
        <p14:creationId xmlns:p14="http://schemas.microsoft.com/office/powerpoint/2010/main" val="204766728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866" y="685800"/>
            <a:ext cx="6798734" cy="1303867"/>
          </a:xfrm>
        </p:spPr>
        <p:txBody>
          <a:bodyPr/>
          <a:lstStyle/>
          <a:p>
            <a:r>
              <a:rPr lang="en-US" dirty="0" smtClean="0"/>
              <a:t>References</a:t>
            </a:r>
            <a:endParaRPr lang="en-US" dirty="0"/>
          </a:p>
        </p:txBody>
      </p:sp>
      <p:sp>
        <p:nvSpPr>
          <p:cNvPr id="3" name="Content Placeholder 2"/>
          <p:cNvSpPr>
            <a:spLocks noGrp="1"/>
          </p:cNvSpPr>
          <p:nvPr>
            <p:ph idx="1"/>
          </p:nvPr>
        </p:nvSpPr>
        <p:spPr>
          <a:xfrm>
            <a:off x="461433" y="2514600"/>
            <a:ext cx="8229600" cy="3505200"/>
          </a:xfrm>
        </p:spPr>
        <p:txBody>
          <a:bodyPr>
            <a:normAutofit fontScale="92500" lnSpcReduction="20000"/>
          </a:bodyPr>
          <a:lstStyle/>
          <a:p>
            <a:r>
              <a:rPr lang="en-US" sz="1800" dirty="0"/>
              <a:t>Mathematics for All Students - PBS. (</a:t>
            </a:r>
            <a:r>
              <a:rPr lang="en-US" sz="1800" dirty="0"/>
              <a:t>n.d.</a:t>
            </a:r>
            <a:r>
              <a:rPr lang="en-US" sz="1800" dirty="0"/>
              <a:t>). Retrieved October 7</a:t>
            </a:r>
            <a:r>
              <a:rPr lang="en-US" sz="1800" dirty="0" smtClean="0"/>
              <a:t>, </a:t>
            </a:r>
            <a:r>
              <a:rPr lang="en-US" sz="1800" dirty="0"/>
              <a:t>2016, from </a:t>
            </a:r>
            <a:r>
              <a:rPr lang="en-US" sz="1800" dirty="0">
                <a:hlinkClick r:id="rId2"/>
              </a:rPr>
              <a:t>http://</a:t>
            </a:r>
            <a:r>
              <a:rPr lang="en-US" sz="1800" dirty="0" smtClean="0">
                <a:hlinkClick r:id="rId2"/>
              </a:rPr>
              <a:t>www-tc.pbs.org/teacherline/courses/math295/pdfs/acf456.pdf</a:t>
            </a:r>
            <a:endParaRPr lang="en-US" sz="1800" dirty="0" smtClean="0"/>
          </a:p>
          <a:p>
            <a:pPr marL="0" indent="0">
              <a:buNone/>
            </a:pPr>
            <a:endParaRPr lang="en-US" sz="1800" dirty="0"/>
          </a:p>
          <a:p>
            <a:r>
              <a:rPr lang="en-US" sz="1800" dirty="0"/>
              <a:t>Education World: Boosting Test Scores: Strategies That Work. (n.d.). Retrieved October 7</a:t>
            </a:r>
            <a:r>
              <a:rPr lang="en-US" sz="1800" dirty="0" smtClean="0"/>
              <a:t>, </a:t>
            </a:r>
            <a:r>
              <a:rPr lang="en-US" sz="1800" dirty="0"/>
              <a:t>2016, from </a:t>
            </a:r>
            <a:r>
              <a:rPr lang="en-US" sz="1800" dirty="0">
                <a:hlinkClick r:id="rId3"/>
              </a:rPr>
              <a:t>http://</a:t>
            </a:r>
            <a:r>
              <a:rPr lang="en-US" sz="1800" dirty="0" smtClean="0">
                <a:hlinkClick r:id="rId3"/>
              </a:rPr>
              <a:t>www.educationworld.com/a_admin/admin/admin366.shtml</a:t>
            </a:r>
            <a:endParaRPr lang="en-US" sz="1800" dirty="0" smtClean="0"/>
          </a:p>
          <a:p>
            <a:pPr marL="0" indent="0">
              <a:buNone/>
            </a:pPr>
            <a:endParaRPr lang="en-US" sz="1800" dirty="0" smtClean="0"/>
          </a:p>
          <a:p>
            <a:r>
              <a:rPr lang="en-US" sz="1800" dirty="0" smtClean="0"/>
              <a:t>Why </a:t>
            </a:r>
            <a:r>
              <a:rPr lang="en-US" sz="1800" dirty="0"/>
              <a:t>our smartest students are failing math</a:t>
            </a:r>
            <a:r>
              <a:rPr lang="en-US" sz="1800" dirty="0" smtClean="0"/>
              <a:t>.</a:t>
            </a:r>
            <a:r>
              <a:rPr lang="en-US" sz="1800" dirty="0"/>
              <a:t> (n.d.). </a:t>
            </a:r>
            <a:r>
              <a:rPr lang="en-US" sz="1800" dirty="0" smtClean="0"/>
              <a:t> </a:t>
            </a:r>
            <a:r>
              <a:rPr lang="en-US" sz="1800" dirty="0"/>
              <a:t>Retrieved October 8, 2016, from </a:t>
            </a:r>
            <a:r>
              <a:rPr lang="en-US" sz="1800" dirty="0">
                <a:hlinkClick r:id="rId4"/>
              </a:rPr>
              <a:t>http://www.greatschools.org/gk/articles/why-americas-smartest-students-fail-math</a:t>
            </a:r>
            <a:r>
              <a:rPr lang="en-US" sz="1800" dirty="0" smtClean="0">
                <a:hlinkClick r:id="rId4"/>
              </a:rPr>
              <a:t>/</a:t>
            </a:r>
            <a:endParaRPr lang="en-US" sz="1800" dirty="0" smtClean="0"/>
          </a:p>
          <a:p>
            <a:pPr marL="0" indent="0">
              <a:buNone/>
            </a:pPr>
            <a:endParaRPr lang="en-US" sz="1800" dirty="0" smtClean="0"/>
          </a:p>
          <a:p>
            <a:r>
              <a:rPr lang="en-US" sz="1800" dirty="0"/>
              <a:t> Common Core Test Results - The New York Times. (n.d.). Retrieved October 8, 2016, from http://www.nytimes.com/interactive/2015/08/12/nyregion/13new-york-state-test-results.html </a:t>
            </a:r>
            <a:endParaRPr lang="en-US" sz="1800" dirty="0" smtClean="0"/>
          </a:p>
          <a:p>
            <a:endParaRPr lang="en-US" sz="1800" dirty="0"/>
          </a:p>
          <a:p>
            <a:endParaRPr lang="en-US" sz="1800" dirty="0" smtClean="0"/>
          </a:p>
        </p:txBody>
      </p:sp>
    </p:spTree>
    <p:extLst>
      <p:ext uri="{BB962C8B-B14F-4D97-AF65-F5344CB8AC3E}">
        <p14:creationId xmlns:p14="http://schemas.microsoft.com/office/powerpoint/2010/main" val="17068934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r>
              <a:rPr lang="en-US" dirty="0"/>
              <a:t>Secada</a:t>
            </a:r>
            <a:r>
              <a:rPr lang="en-US" dirty="0"/>
              <a:t>, W. (1995). Social and critical dimensions for equity in mathematics education. </a:t>
            </a:r>
            <a:r>
              <a:rPr lang="en-US" dirty="0" smtClean="0"/>
              <a:t>In W</a:t>
            </a:r>
            <a:r>
              <a:rPr lang="en-US" dirty="0"/>
              <a:t>. </a:t>
            </a:r>
            <a:r>
              <a:rPr lang="en-US" dirty="0"/>
              <a:t>Secada</a:t>
            </a:r>
            <a:r>
              <a:rPr lang="en-US" dirty="0"/>
              <a:t>, E. </a:t>
            </a:r>
            <a:r>
              <a:rPr lang="en-US" dirty="0"/>
              <a:t>Fennema</a:t>
            </a:r>
            <a:r>
              <a:rPr lang="en-US" dirty="0"/>
              <a:t>, &amp; L. Byrd </a:t>
            </a:r>
            <a:r>
              <a:rPr lang="en-US" dirty="0"/>
              <a:t>Adajian</a:t>
            </a:r>
            <a:r>
              <a:rPr lang="en-US" dirty="0"/>
              <a:t> (Eds.), </a:t>
            </a:r>
            <a:r>
              <a:rPr lang="en-US" i="1" dirty="0"/>
              <a:t>New directions for equity </a:t>
            </a:r>
            <a:r>
              <a:rPr lang="en-US" i="1" dirty="0" smtClean="0"/>
              <a:t>in</a:t>
            </a:r>
            <a:r>
              <a:rPr lang="en-US" dirty="0"/>
              <a:t> </a:t>
            </a:r>
            <a:r>
              <a:rPr lang="en-US" i="1" dirty="0" smtClean="0"/>
              <a:t>mathematics </a:t>
            </a:r>
            <a:r>
              <a:rPr lang="en-US" i="1" dirty="0"/>
              <a:t>education </a:t>
            </a:r>
            <a:r>
              <a:rPr lang="en-US" dirty="0"/>
              <a:t>(pp. 147-164). Cambridge: Cambridge University Press</a:t>
            </a:r>
            <a:r>
              <a:rPr lang="en-US" dirty="0" smtClean="0"/>
              <a:t>.</a:t>
            </a:r>
          </a:p>
          <a:p>
            <a:r>
              <a:rPr lang="en-US" i="1" dirty="0"/>
              <a:t>Does Calculation or Word-Problem Instruction Provide a Stronger Route to </a:t>
            </a:r>
            <a:r>
              <a:rPr lang="en-US" i="1" dirty="0"/>
              <a:t>Prealgebraic</a:t>
            </a:r>
            <a:r>
              <a:rPr lang="en-US" i="1" dirty="0"/>
              <a:t> Knowledge?,” by Lynn Fuchs et al., Journal of Educational Psychology, 2014, Volume 106, Number 4, pp. 990-1006</a:t>
            </a:r>
            <a:r>
              <a:rPr lang="en-US" i="1" dirty="0" smtClean="0"/>
              <a:t>.</a:t>
            </a:r>
          </a:p>
          <a:p>
            <a:r>
              <a:rPr lang="en-US" dirty="0"/>
              <a:t>Gardner's Multiple Intelligences. (n.d.). Retrieved November 01, 2016, from http://www.tecweb.org/styles/gardner.html </a:t>
            </a:r>
            <a:endParaRPr lang="en-US" dirty="0" smtClean="0"/>
          </a:p>
          <a:p>
            <a:r>
              <a:rPr lang="en-US" dirty="0"/>
              <a:t>A. (n.d.). Nine Ways to Catch Kids Up. Retrieved November 01, 2016, from http://www.ascd.org/publications/educational-leadership/nov07/vol65/num03/Nine-Ways-to-Catch-Kids-Up.aspx </a:t>
            </a:r>
            <a:endParaRPr lang="en-US" dirty="0"/>
          </a:p>
          <a:p>
            <a:endParaRPr lang="en-US" dirty="0"/>
          </a:p>
          <a:p>
            <a:endParaRPr lang="en-US" dirty="0"/>
          </a:p>
        </p:txBody>
      </p:sp>
    </p:spTree>
    <p:extLst>
      <p:ext uri="{BB962C8B-B14F-4D97-AF65-F5344CB8AC3E}">
        <p14:creationId xmlns:p14="http://schemas.microsoft.com/office/powerpoint/2010/main" val="371432872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Action Research</a:t>
            </a:r>
            <a:endParaRPr lang="en-US" dirty="0"/>
          </a:p>
        </p:txBody>
      </p:sp>
      <p:sp>
        <p:nvSpPr>
          <p:cNvPr id="3" name="Content Placeholder 2"/>
          <p:cNvSpPr>
            <a:spLocks noGrp="1"/>
          </p:cNvSpPr>
          <p:nvPr>
            <p:ph idx="1"/>
          </p:nvPr>
        </p:nvSpPr>
        <p:spPr/>
        <p:txBody>
          <a:bodyPr/>
          <a:lstStyle/>
          <a:p>
            <a:pPr marL="0" indent="0" algn="ctr">
              <a:buNone/>
            </a:pPr>
            <a:r>
              <a:rPr lang="en-US" dirty="0" smtClean="0"/>
              <a:t>Action </a:t>
            </a:r>
            <a:r>
              <a:rPr lang="en-US" dirty="0"/>
              <a:t>research has two outcomes, one is to stimulate learning and the other to make a difference. This is achieved by posing questions, planning, gathering data, reflecting, and capturing.</a:t>
            </a:r>
          </a:p>
        </p:txBody>
      </p:sp>
    </p:spTree>
    <p:extLst>
      <p:ext uri="{BB962C8B-B14F-4D97-AF65-F5344CB8AC3E}">
        <p14:creationId xmlns:p14="http://schemas.microsoft.com/office/powerpoint/2010/main" val="2208349374"/>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a:t>W</a:t>
            </a:r>
            <a:r>
              <a:rPr lang="en-US" dirty="0" smtClean="0"/>
              <a:t>hy do elementary </a:t>
            </a:r>
            <a:r>
              <a:rPr lang="en-US" dirty="0"/>
              <a:t>students entering middle school struggle with Common Core Math: algebra, geometry, number systems, ratios, and statistics? What interventions are needed to bridge the gap between elementary and middle school math? </a:t>
            </a:r>
          </a:p>
          <a:p>
            <a:endParaRPr lang="en-US" dirty="0"/>
          </a:p>
        </p:txBody>
      </p:sp>
    </p:spTree>
    <p:extLst>
      <p:ext uri="{BB962C8B-B14F-4D97-AF65-F5344CB8AC3E}">
        <p14:creationId xmlns:p14="http://schemas.microsoft.com/office/powerpoint/2010/main" val="3194585749"/>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idx="1"/>
          </p:nvPr>
        </p:nvSpPr>
        <p:spPr/>
        <p:txBody>
          <a:bodyPr>
            <a:normAutofit/>
          </a:bodyPr>
          <a:lstStyle/>
          <a:p>
            <a:r>
              <a:rPr lang="en-US" dirty="0"/>
              <a:t>I chose this topic because over the past 10 year teaching both elementary and middle school math I have seen many students have serious issues with understanding particular math concepts. When New York shifted to Common Core standards I noticed that the number of students proficient in math decreased. In 2015 test results on the NYS math exam had a slight increase </a:t>
            </a:r>
            <a:r>
              <a:rPr lang="en-US" dirty="0" smtClean="0"/>
              <a:t>to</a:t>
            </a:r>
            <a:r>
              <a:rPr lang="en-US" dirty="0" smtClean="0"/>
              <a:t> </a:t>
            </a:r>
            <a:r>
              <a:rPr lang="en-US" dirty="0"/>
              <a:t>35% of students in the city being proficient</a:t>
            </a:r>
            <a:r>
              <a:rPr lang="en-US" dirty="0" smtClean="0"/>
              <a:t>. </a:t>
            </a:r>
            <a:endParaRPr lang="en-US" dirty="0"/>
          </a:p>
        </p:txBody>
      </p:sp>
    </p:spTree>
    <p:extLst>
      <p:ext uri="{BB962C8B-B14F-4D97-AF65-F5344CB8AC3E}">
        <p14:creationId xmlns:p14="http://schemas.microsoft.com/office/powerpoint/2010/main" val="370190270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endParaRPr lang="en-US" dirty="0" smtClean="0"/>
          </a:p>
          <a:p>
            <a:endParaRPr lang="en-US" dirty="0"/>
          </a:p>
          <a:p>
            <a:endParaRPr lang="en-US" dirty="0" smtClean="0"/>
          </a:p>
          <a:p>
            <a:endParaRPr lang="en-US" dirty="0"/>
          </a:p>
          <a:p>
            <a:r>
              <a:rPr lang="en-US" dirty="0" smtClean="0"/>
              <a:t>In </a:t>
            </a:r>
            <a:r>
              <a:rPr lang="en-US" dirty="0" smtClean="0"/>
              <a:t>this ever changing </a:t>
            </a:r>
            <a:r>
              <a:rPr lang="en-US" dirty="0" smtClean="0"/>
              <a:t>and globalized world </a:t>
            </a:r>
            <a:r>
              <a:rPr lang="en-US" dirty="0" smtClean="0"/>
              <a:t>it is important to prepare students for the future. Many students who have access to private education have an advantages that some public schools just don’t have. It is highly competitive for students to attend  specialized high schools in New York which require students to have a high math competency in </a:t>
            </a:r>
            <a:r>
              <a:rPr lang="en-US" dirty="0"/>
              <a:t>arithmetic, algebra, probability, statistics, and geometry </a:t>
            </a:r>
            <a:r>
              <a:rPr lang="en-US" dirty="0" smtClean="0"/>
              <a:t>problems. These skills begin in elementary and middle school. </a:t>
            </a:r>
          </a:p>
        </p:txBody>
      </p:sp>
    </p:spTree>
    <p:extLst>
      <p:ext uri="{BB962C8B-B14F-4D97-AF65-F5344CB8AC3E}">
        <p14:creationId xmlns:p14="http://schemas.microsoft.com/office/powerpoint/2010/main" val="1885795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57200"/>
            <a:ext cx="8229600" cy="4525963"/>
          </a:xfrm>
        </p:spPr>
        <p:txBody>
          <a:bodyPr>
            <a:normAutofit lnSpcReduction="10000"/>
          </a:bodyPr>
          <a:lstStyle/>
          <a:p>
            <a:endParaRPr lang="en-US" dirty="0" smtClean="0"/>
          </a:p>
          <a:p>
            <a:endParaRPr lang="en-US" dirty="0"/>
          </a:p>
          <a:p>
            <a:endParaRPr lang="en-US" dirty="0" smtClean="0"/>
          </a:p>
          <a:p>
            <a:endParaRPr lang="en-US" dirty="0"/>
          </a:p>
          <a:p>
            <a:r>
              <a:rPr lang="en-US" dirty="0" smtClean="0"/>
              <a:t>Math </a:t>
            </a:r>
            <a:r>
              <a:rPr lang="en-US" dirty="0"/>
              <a:t>skills are needed to pass the SAT for college admissions. Having math skills leads to increased chances of being accepted into a college or university.  </a:t>
            </a:r>
          </a:p>
          <a:p>
            <a:r>
              <a:rPr lang="en-US" dirty="0" smtClean="0"/>
              <a:t>College graduation is dependent on students taking at least </a:t>
            </a:r>
            <a:r>
              <a:rPr lang="en-US" dirty="0" smtClean="0"/>
              <a:t>a semester </a:t>
            </a:r>
            <a:r>
              <a:rPr lang="en-US" dirty="0" smtClean="0"/>
              <a:t>in math. </a:t>
            </a:r>
          </a:p>
          <a:p>
            <a:r>
              <a:rPr lang="en-US" dirty="0" smtClean="0"/>
              <a:t>College graduation leads to better life quality. </a:t>
            </a:r>
            <a:endParaRPr lang="en-US" dirty="0"/>
          </a:p>
        </p:txBody>
      </p:sp>
    </p:spTree>
    <p:extLst>
      <p:ext uri="{BB962C8B-B14F-4D97-AF65-F5344CB8AC3E}">
        <p14:creationId xmlns:p14="http://schemas.microsoft.com/office/powerpoint/2010/main" val="314095082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the article </a:t>
            </a:r>
            <a:r>
              <a:rPr lang="en-US" i="1" dirty="0" smtClean="0"/>
              <a:t>Nine Ways to </a:t>
            </a:r>
            <a:r>
              <a:rPr lang="en-US" i="1" dirty="0"/>
              <a:t>C</a:t>
            </a:r>
            <a:r>
              <a:rPr lang="en-US" i="1" dirty="0" smtClean="0"/>
              <a:t>atch Students Up , </a:t>
            </a:r>
            <a:r>
              <a:rPr lang="en-US" dirty="0" smtClean="0"/>
              <a:t>Marilyn</a:t>
            </a:r>
            <a:r>
              <a:rPr lang="en-US" i="1" dirty="0" smtClean="0"/>
              <a:t> </a:t>
            </a:r>
            <a:r>
              <a:rPr lang="en-US" dirty="0" smtClean="0"/>
              <a:t>Burns shares three essentials when teaching mathematics  </a:t>
            </a:r>
          </a:p>
          <a:p>
            <a:r>
              <a:rPr lang="en-US" dirty="0" smtClean="0"/>
              <a:t>1.  Teachers need to help </a:t>
            </a:r>
            <a:r>
              <a:rPr lang="en-US" dirty="0"/>
              <a:t>students </a:t>
            </a:r>
            <a:r>
              <a:rPr lang="en-US" dirty="0" smtClean="0"/>
              <a:t>make connections </a:t>
            </a:r>
            <a:r>
              <a:rPr lang="en-US" dirty="0"/>
              <a:t>among mathematical </a:t>
            </a:r>
            <a:r>
              <a:rPr lang="en-US" dirty="0" smtClean="0"/>
              <a:t>ideas so </a:t>
            </a:r>
            <a:r>
              <a:rPr lang="en-US" dirty="0"/>
              <a:t>they do not see these ideas as </a:t>
            </a:r>
            <a:r>
              <a:rPr lang="en-US" dirty="0" smtClean="0"/>
              <a:t>disconnected facts.</a:t>
            </a:r>
          </a:p>
          <a:p>
            <a:r>
              <a:rPr lang="en-US" dirty="0" smtClean="0"/>
              <a:t>2. Teachers also need to build </a:t>
            </a:r>
            <a:r>
              <a:rPr lang="en-US" dirty="0"/>
              <a:t>students’ </a:t>
            </a:r>
            <a:r>
              <a:rPr lang="en-US" dirty="0" smtClean="0"/>
              <a:t>new understandings </a:t>
            </a:r>
            <a:r>
              <a:rPr lang="en-US" dirty="0"/>
              <a:t>on the foundation </a:t>
            </a:r>
            <a:r>
              <a:rPr lang="en-US" dirty="0" smtClean="0"/>
              <a:t>of their </a:t>
            </a:r>
            <a:r>
              <a:rPr lang="en-US" dirty="0"/>
              <a:t>prior learning. </a:t>
            </a:r>
            <a:endParaRPr lang="en-US" dirty="0" smtClean="0"/>
          </a:p>
          <a:p>
            <a:r>
              <a:rPr lang="en-US" dirty="0" smtClean="0"/>
              <a:t>3. Finally it is important for teachers </a:t>
            </a:r>
            <a:r>
              <a:rPr lang="en-US" dirty="0"/>
              <a:t>to remember </a:t>
            </a:r>
            <a:r>
              <a:rPr lang="en-US" dirty="0" smtClean="0"/>
              <a:t>that students</a:t>
            </a:r>
            <a:r>
              <a:rPr lang="en-US" dirty="0"/>
              <a:t>’ correct </a:t>
            </a:r>
            <a:r>
              <a:rPr lang="en-US" dirty="0" smtClean="0"/>
              <a:t>answers are </a:t>
            </a:r>
            <a:r>
              <a:rPr lang="en-US" dirty="0"/>
              <a:t>not sufficient for judging mathematical </a:t>
            </a:r>
            <a:r>
              <a:rPr lang="en-US" dirty="0" smtClean="0"/>
              <a:t>understanding without accompanying </a:t>
            </a:r>
            <a:r>
              <a:rPr lang="en-US" dirty="0"/>
              <a:t>explanations of how </a:t>
            </a:r>
            <a:r>
              <a:rPr lang="en-US" dirty="0" smtClean="0"/>
              <a:t>they reason.  </a:t>
            </a:r>
            <a:endParaRPr lang="en-US" dirty="0"/>
          </a:p>
          <a:p>
            <a:endParaRPr lang="en-US" dirty="0" smtClean="0"/>
          </a:p>
          <a:p>
            <a:endParaRPr lang="en-US" dirty="0"/>
          </a:p>
        </p:txBody>
      </p:sp>
    </p:spTree>
    <p:extLst>
      <p:ext uri="{BB962C8B-B14F-4D97-AF65-F5344CB8AC3E}">
        <p14:creationId xmlns:p14="http://schemas.microsoft.com/office/powerpoint/2010/main" val="1727967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9 Strategies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Burns also shares 9 strategies to use to improve mathematical skills and concepts:  </a:t>
            </a:r>
          </a:p>
          <a:p>
            <a:r>
              <a:rPr lang="en-US" dirty="0" smtClean="0"/>
              <a:t>1. </a:t>
            </a:r>
            <a:r>
              <a:rPr lang="en-US" b="1" dirty="0" smtClean="0"/>
              <a:t>Determine and scaffold essential mathematic content. </a:t>
            </a:r>
          </a:p>
          <a:p>
            <a:r>
              <a:rPr lang="en-US" b="1" dirty="0" smtClean="0"/>
              <a:t>2. Pace lessons carefully.</a:t>
            </a:r>
          </a:p>
          <a:p>
            <a:r>
              <a:rPr lang="en-US" b="1" dirty="0" smtClean="0"/>
              <a:t>3. Build in a routine.</a:t>
            </a:r>
          </a:p>
          <a:p>
            <a:r>
              <a:rPr lang="en-US" b="1" dirty="0" smtClean="0"/>
              <a:t>4. Foster student interaction.</a:t>
            </a:r>
          </a:p>
          <a:p>
            <a:r>
              <a:rPr lang="en-US" b="1" dirty="0" smtClean="0"/>
              <a:t>5. Make connection explicit</a:t>
            </a:r>
          </a:p>
          <a:p>
            <a:r>
              <a:rPr lang="en-US" b="1" dirty="0" smtClean="0"/>
              <a:t>6. Encourage mental calculation</a:t>
            </a:r>
          </a:p>
          <a:p>
            <a:pPr marL="0" indent="0">
              <a:buNone/>
            </a:pPr>
            <a:endParaRPr lang="en-US" dirty="0"/>
          </a:p>
        </p:txBody>
      </p:sp>
    </p:spTree>
    <p:extLst>
      <p:ext uri="{BB962C8B-B14F-4D97-AF65-F5344CB8AC3E}">
        <p14:creationId xmlns:p14="http://schemas.microsoft.com/office/powerpoint/2010/main" val="1461194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9 Strategies </a:t>
            </a:r>
            <a:endParaRPr lang="en-US" dirty="0"/>
          </a:p>
        </p:txBody>
      </p:sp>
      <p:sp>
        <p:nvSpPr>
          <p:cNvPr id="3" name="Content Placeholder 2"/>
          <p:cNvSpPr>
            <a:spLocks noGrp="1"/>
          </p:cNvSpPr>
          <p:nvPr>
            <p:ph idx="1"/>
          </p:nvPr>
        </p:nvSpPr>
        <p:spPr/>
        <p:txBody>
          <a:bodyPr/>
          <a:lstStyle/>
          <a:p>
            <a:pPr lvl="0">
              <a:buClr>
                <a:srgbClr val="83992A"/>
              </a:buClr>
            </a:pPr>
            <a:r>
              <a:rPr lang="en-US" sz="2200" b="1" dirty="0">
                <a:solidFill>
                  <a:prstClr val="black">
                    <a:lumMod val="85000"/>
                    <a:lumOff val="15000"/>
                  </a:prstClr>
                </a:solidFill>
              </a:rPr>
              <a:t>6. </a:t>
            </a:r>
            <a:r>
              <a:rPr lang="en-US" sz="2800" b="1" dirty="0">
                <a:solidFill>
                  <a:prstClr val="black">
                    <a:lumMod val="85000"/>
                    <a:lumOff val="15000"/>
                  </a:prstClr>
                </a:solidFill>
              </a:rPr>
              <a:t>Encourage mental </a:t>
            </a:r>
            <a:r>
              <a:rPr lang="en-US" sz="2800" b="1" dirty="0" smtClean="0">
                <a:solidFill>
                  <a:prstClr val="black">
                    <a:lumMod val="85000"/>
                    <a:lumOff val="15000"/>
                  </a:prstClr>
                </a:solidFill>
              </a:rPr>
              <a:t>calculation</a:t>
            </a:r>
            <a:endParaRPr lang="en-US" sz="2800" b="1" dirty="0" smtClean="0"/>
          </a:p>
          <a:p>
            <a:r>
              <a:rPr lang="en-US" sz="2800" b="1" dirty="0" smtClean="0"/>
              <a:t>7.Provide practice</a:t>
            </a:r>
          </a:p>
          <a:p>
            <a:r>
              <a:rPr lang="en-US" sz="2800" b="1" dirty="0" smtClean="0"/>
              <a:t>8.Help students use written calculations to track thinking.</a:t>
            </a:r>
          </a:p>
          <a:p>
            <a:r>
              <a:rPr lang="en-US" sz="2800" b="1" dirty="0" smtClean="0"/>
              <a:t>9.Build in vocabulary</a:t>
            </a:r>
            <a:endParaRPr lang="en-US" sz="2800" b="1" dirty="0"/>
          </a:p>
        </p:txBody>
      </p:sp>
    </p:spTree>
    <p:extLst>
      <p:ext uri="{BB962C8B-B14F-4D97-AF65-F5344CB8AC3E}">
        <p14:creationId xmlns:p14="http://schemas.microsoft.com/office/powerpoint/2010/main" val="21098688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11628</TotalTime>
  <Words>928</Words>
  <Application>Microsoft Office PowerPoint</Application>
  <PresentationFormat>On-screen Show (4:3)</PresentationFormat>
  <Paragraphs>68</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Garamond</vt:lpstr>
      <vt:lpstr>Organic</vt:lpstr>
      <vt:lpstr>Action Research</vt:lpstr>
      <vt:lpstr>Action Research</vt:lpstr>
      <vt:lpstr>Question</vt:lpstr>
      <vt:lpstr>Rationale</vt:lpstr>
      <vt:lpstr>PowerPoint Presentation</vt:lpstr>
      <vt:lpstr>PowerPoint Presentation</vt:lpstr>
      <vt:lpstr>Literature Review </vt:lpstr>
      <vt:lpstr>Burns 9 Strategies</vt:lpstr>
      <vt:lpstr>Burns 9 Strategies </vt:lpstr>
      <vt:lpstr>Multiple Intelligences: Gardner's Theory </vt:lpstr>
      <vt:lpstr>Gardner's Intelligences </vt:lpstr>
      <vt:lpstr>Gardner's Intelligences </vt:lpstr>
      <vt:lpstr>Gathering Data</vt:lpstr>
      <vt:lpstr>References</vt:lpstr>
      <vt:lpstr>References </vt:lpstr>
    </vt:vector>
  </TitlesOfParts>
  <Company>National Heritage Academies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6th grade common core Math Standards</dc:title>
  <dc:creator>WILLIAM MANN</dc:creator>
  <cp:lastModifiedBy>WILLIAM MANN</cp:lastModifiedBy>
  <cp:revision>23</cp:revision>
  <dcterms:created xsi:type="dcterms:W3CDTF">2016-10-18T20:04:41Z</dcterms:created>
  <dcterms:modified xsi:type="dcterms:W3CDTF">2016-11-02T03:26:31Z</dcterms:modified>
</cp:coreProperties>
</file>